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60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VE"/>
  <c:style val="28"/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HISTOGRAMA DE FRECUENCIA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v>Cantidad de Ocurrencia</c:v>
          </c:tx>
          <c:cat>
            <c:strRef>
              <c:f>Hoja1!$C$2:$C$8</c:f>
              <c:strCache>
                <c:ptCount val="7"/>
                <c:pt idx="0">
                  <c:v>Falta de mantenimiento a cisternas</c:v>
                </c:pt>
                <c:pt idx="1">
                  <c:v>Acumulación de vaciones y días compensatorios</c:v>
                </c:pt>
                <c:pt idx="2">
                  <c:v>Autonomia de conductores</c:v>
                </c:pt>
                <c:pt idx="3">
                  <c:v>Contaminación de producto en las E/S</c:v>
                </c:pt>
                <c:pt idx="4">
                  <c:v>Sobrellanado o desvio de cisternas</c:v>
                </c:pt>
                <c:pt idx="5">
                  <c:v>Sistema de notificación no fiable</c:v>
                </c:pt>
                <c:pt idx="6">
                  <c:v>Apyo a termoeléctrica u otras regiones</c:v>
                </c:pt>
              </c:strCache>
            </c:strRef>
          </c:cat>
          <c:val>
            <c:numRef>
              <c:f>Hoja1!$D$2:$D$8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20</c:v>
                </c:pt>
                <c:pt idx="3">
                  <c:v>10</c:v>
                </c:pt>
                <c:pt idx="4">
                  <c:v>12</c:v>
                </c:pt>
                <c:pt idx="5">
                  <c:v>5</c:v>
                </c:pt>
                <c:pt idx="6">
                  <c:v>2</c:v>
                </c:pt>
              </c:numCache>
            </c:numRef>
          </c:val>
        </c:ser>
        <c:axId val="37968896"/>
        <c:axId val="38851712"/>
      </c:barChart>
      <c:catAx>
        <c:axId val="379688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VE"/>
                  <a:t>Suceso Ocurrido en 2014</a:t>
                </a:r>
              </a:p>
            </c:rich>
          </c:tx>
          <c:layout/>
        </c:title>
        <c:tickLblPos val="nextTo"/>
        <c:crossAx val="38851712"/>
        <c:crosses val="autoZero"/>
        <c:auto val="1"/>
        <c:lblAlgn val="ctr"/>
        <c:lblOffset val="100"/>
      </c:catAx>
      <c:valAx>
        <c:axId val="3885171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VE"/>
                  <a:t> Ocurrencia en el 2014</a:t>
                </a:r>
              </a:p>
            </c:rich>
          </c:tx>
          <c:layout/>
        </c:title>
        <c:numFmt formatCode="General" sourceLinked="1"/>
        <c:tickLblPos val="nextTo"/>
        <c:crossAx val="3796889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i="0"/>
          </a:pPr>
          <a:endParaRPr lang="es-VE"/>
        </a:p>
      </c:txPr>
    </c:legend>
    <c:plotVisOnly val="1"/>
    <c:dispBlanksAs val="gap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s-E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93AAC4-CF4F-4A92-B33B-25C87B08FF19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s-ES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9263CF4-499E-4188-9BAF-F3AA605AFE4A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7ACE89-4D03-4B37-9708-483A0B90AEF8}" type="slidenum">
              <a:rPr lang="es-ES"/>
              <a:pPr/>
              <a:t>2</a:t>
            </a:fld>
            <a:endParaRPr lang="es-ES"/>
          </a:p>
        </p:txBody>
      </p:sp>
      <p:sp>
        <p:nvSpPr>
          <p:cNvPr id="71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V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C6BBCA-2E69-428E-BEC0-4BA98CF1B227}" type="slidenum">
              <a:rPr lang="es-ES"/>
              <a:pPr/>
              <a:t>3</a:t>
            </a:fld>
            <a:endParaRPr lang="es-ES"/>
          </a:p>
        </p:txBody>
      </p:sp>
      <p:sp>
        <p:nvSpPr>
          <p:cNvPr id="8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V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9DB7F5-B6B0-4402-A830-98565F7551C3}" type="slidenum">
              <a:rPr lang="es-ES"/>
              <a:pPr/>
              <a:t>4</a:t>
            </a:fld>
            <a:endParaRPr lang="es-ES"/>
          </a:p>
        </p:txBody>
      </p:sp>
      <p:sp>
        <p:nvSpPr>
          <p:cNvPr id="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V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1D258-57BC-4362-939B-D4E947C7A5C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9815D-3BA3-4634-9D06-A74A2E7F923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8BBF4-113C-4543-BEB6-79FE7995325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CA0F0-07AD-4A37-9AC4-66078CE1EB7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3C599-0963-431D-948D-287FA279E57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FD163-F5A3-477E-9FD1-BE4FC097315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5EDFB-CB93-419E-9033-6A27E697139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0D866-4BCC-4328-B147-1694AAF6356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7B8AF-03C4-4D76-849E-449959339FF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8511D-DF34-48BB-BBB4-79BF4487005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AD9F3-B951-4368-BC1F-98424CA955B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466D4F4-249F-4511-BF10-932FACB8C7A0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s-VE" sz="2400" dirty="0" smtClean="0"/>
              <a:t>ANÁLISIS</a:t>
            </a:r>
            <a:endParaRPr lang="es-VE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just">
              <a:buNone/>
            </a:pPr>
            <a:r>
              <a:rPr lang="es-VE" sz="1400" dirty="0" smtClean="0"/>
              <a:t>	</a:t>
            </a:r>
            <a:r>
              <a:rPr lang="es-VE" sz="1800" dirty="0" smtClean="0"/>
              <a:t>En la actualidad las Estaciones de Servicio del Distrito Metropolitano están presentando deficiencia en el suministro de combustible. motivado a esto se procedió a realizar una encuesta a los representantes de ventas con la finalidad de obtener cuales eran las razones de esta problemática. </a:t>
            </a:r>
          </a:p>
          <a:p>
            <a:pPr algn="just">
              <a:buNone/>
            </a:pPr>
            <a:endParaRPr lang="es-VE" sz="1800" dirty="0" smtClean="0"/>
          </a:p>
          <a:p>
            <a:pPr algn="just">
              <a:buNone/>
            </a:pPr>
            <a:r>
              <a:rPr lang="es-VE" sz="1800" dirty="0" smtClean="0"/>
              <a:t>	Se realizo una Lluvia de Ideas, en la cual todos manifestaron diferentes causas  de inconveniente</a:t>
            </a:r>
            <a:r>
              <a:rPr lang="es-VE" sz="1800" dirty="0" smtClean="0"/>
              <a:t>, </a:t>
            </a:r>
            <a:r>
              <a:rPr lang="es-VE" sz="1800" dirty="0" smtClean="0"/>
              <a:t>luego se procedió con un Diagrama </a:t>
            </a:r>
            <a:r>
              <a:rPr lang="es-VE" sz="1800" dirty="0"/>
              <a:t>C</a:t>
            </a:r>
            <a:r>
              <a:rPr lang="es-VE" sz="1800" dirty="0" smtClean="0"/>
              <a:t>ausa </a:t>
            </a:r>
            <a:r>
              <a:rPr lang="es-VE" sz="1800" dirty="0"/>
              <a:t>E</a:t>
            </a:r>
            <a:r>
              <a:rPr lang="es-VE" sz="1800" dirty="0" smtClean="0"/>
              <a:t>fecto en el cual se tomo los casos más importantes y posteriormente seleccionamos el Histograma de frecuencia </a:t>
            </a:r>
            <a:r>
              <a:rPr lang="es-VE" sz="1800" dirty="0" smtClean="0"/>
              <a:t>para determinar cual era el hecho que más se repetía</a:t>
            </a:r>
            <a:r>
              <a:rPr lang="es-VE" sz="1800" dirty="0" smtClean="0"/>
              <a:t>.</a:t>
            </a:r>
          </a:p>
          <a:p>
            <a:pPr algn="just">
              <a:buNone/>
            </a:pPr>
            <a:endParaRPr lang="es-VE" sz="1800" dirty="0"/>
          </a:p>
          <a:p>
            <a:pPr algn="just">
              <a:buNone/>
            </a:pPr>
            <a:r>
              <a:rPr lang="es-VE" sz="1800" dirty="0" smtClean="0"/>
              <a:t>	De está forma se pudo obtener que los conductores tienen autonomía en el despacho de producto, al decidir a que estación le despachan a quien no.</a:t>
            </a:r>
          </a:p>
          <a:p>
            <a:pPr algn="just">
              <a:buNone/>
            </a:pPr>
            <a:r>
              <a:rPr lang="es-VE" sz="1800" dirty="0"/>
              <a:t>	</a:t>
            </a:r>
            <a:endParaRPr lang="es-VE" sz="1800" dirty="0" smtClean="0"/>
          </a:p>
          <a:p>
            <a:pPr algn="just">
              <a:buNone/>
            </a:pPr>
            <a:r>
              <a:rPr lang="es-VE" sz="1400" dirty="0"/>
              <a:t>	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6516216" y="6309320"/>
            <a:ext cx="24425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b="1" dirty="0" smtClean="0"/>
              <a:t>Realizado por: Alba Torres</a:t>
            </a:r>
            <a:endParaRPr lang="es-VE" sz="1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loud"/>
          <p:cNvSpPr>
            <a:spLocks noChangeAspect="1" noEditPoints="1" noChangeArrowheads="1"/>
          </p:cNvSpPr>
          <p:nvPr/>
        </p:nvSpPr>
        <p:spPr bwMode="auto">
          <a:xfrm>
            <a:off x="2051050" y="1781175"/>
            <a:ext cx="4826000" cy="32321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es-VE" sz="1400" b="1"/>
          </a:p>
          <a:p>
            <a:pPr algn="ctr"/>
            <a:endParaRPr lang="es-VE" sz="1400" b="1"/>
          </a:p>
          <a:p>
            <a:pPr algn="ctr"/>
            <a:endParaRPr lang="es-VE" sz="1400" b="1"/>
          </a:p>
          <a:p>
            <a:pPr algn="ctr"/>
            <a:r>
              <a:rPr lang="es-VE" sz="1400" b="1"/>
              <a:t>Deficiencia en el Suministro de Combustible a Estaciones de Servicios en el Distrito Metropolitano</a:t>
            </a:r>
            <a:endParaRPr lang="es-ES" sz="1400" b="1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059113" y="1099592"/>
            <a:ext cx="3400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VE" sz="1200" dirty="0"/>
              <a:t>Priorización de viajes a estaciones de servicios </a:t>
            </a:r>
          </a:p>
          <a:p>
            <a:pPr algn="ctr"/>
            <a:r>
              <a:rPr lang="es-VE" sz="1200" dirty="0"/>
              <a:t>por falta de un sistema automatizado</a:t>
            </a:r>
            <a:endParaRPr lang="es-ES" sz="1200" dirty="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77050" y="1557338"/>
            <a:ext cx="20002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1200"/>
              <a:t>Autonomía de conductores</a:t>
            </a:r>
            <a:endParaRPr lang="es-ES" sz="1200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8933" y="2852936"/>
            <a:ext cx="1982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VE" sz="1200" dirty="0"/>
              <a:t>Apoyo a otras regiones sin</a:t>
            </a:r>
          </a:p>
          <a:p>
            <a:pPr algn="ctr"/>
            <a:r>
              <a:rPr lang="es-VE" sz="1200" dirty="0"/>
              <a:t> previo aviso</a:t>
            </a:r>
            <a:endParaRPr lang="es-ES" sz="1200" dirty="0"/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395536" y="4725144"/>
            <a:ext cx="1814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VE" sz="1200" dirty="0"/>
              <a:t>Falta de mantenimiento </a:t>
            </a:r>
          </a:p>
          <a:p>
            <a:pPr algn="ctr"/>
            <a:r>
              <a:rPr lang="es-VE" sz="1200" dirty="0"/>
              <a:t>oportuno a las unidades</a:t>
            </a:r>
            <a:endParaRPr lang="es-ES" sz="1200" dirty="0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2339752" y="5852120"/>
            <a:ext cx="1855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VE" sz="1200" dirty="0"/>
              <a:t>Ineficiencia en el tiempo </a:t>
            </a:r>
          </a:p>
          <a:p>
            <a:pPr algn="ctr"/>
            <a:r>
              <a:rPr lang="es-VE" sz="1200" dirty="0"/>
              <a:t>de despacho</a:t>
            </a:r>
            <a:endParaRPr lang="es-ES" sz="1200" dirty="0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4932040" y="5805488"/>
            <a:ext cx="206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VE" sz="1200" dirty="0"/>
              <a:t>Acumulación de vacaciones</a:t>
            </a:r>
          </a:p>
          <a:p>
            <a:pPr algn="ctr"/>
            <a:r>
              <a:rPr lang="es-VE" sz="1200" dirty="0"/>
              <a:t> y días compensatorios</a:t>
            </a:r>
            <a:endParaRPr lang="es-ES" sz="1200" dirty="0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6156325" y="4437063"/>
            <a:ext cx="269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1200"/>
              <a:t>Incumplimiento de programación por </a:t>
            </a:r>
          </a:p>
          <a:p>
            <a:r>
              <a:rPr lang="es-VE" sz="1200"/>
              <a:t>actitud negativa de los conductores</a:t>
            </a:r>
            <a:endParaRPr lang="es-ES" sz="1200"/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7107238" y="2781300"/>
            <a:ext cx="1857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1200"/>
              <a:t>Apoyo a termoeléctricas </a:t>
            </a:r>
            <a:endParaRPr lang="es-ES" sz="1200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95536" y="1700808"/>
            <a:ext cx="1482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1200" dirty="0"/>
              <a:t>Mala programación</a:t>
            </a:r>
            <a:endParaRPr lang="es-ES" sz="1200" dirty="0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457200" y="274638"/>
            <a:ext cx="822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s-VE" sz="2400" b="1" dirty="0">
                <a:solidFill>
                  <a:schemeClr val="tx2"/>
                </a:solidFill>
              </a:rPr>
              <a:t>LLUVIA DE IDEAS</a:t>
            </a:r>
            <a:endParaRPr lang="es-E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s-VE" sz="2400" b="1" dirty="0" smtClean="0"/>
              <a:t>DIAGRAMA CAUSA EFECTO </a:t>
            </a:r>
            <a:endParaRPr lang="es-VE" sz="2400" b="1" dirty="0"/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>
            <a:off x="684213" y="3716338"/>
            <a:ext cx="6696075" cy="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s-VE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380312" y="3237855"/>
            <a:ext cx="1512887" cy="91122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s-VE" sz="900" b="1" dirty="0"/>
              <a:t>Deficiencia en el suministro de combustible a </a:t>
            </a:r>
          </a:p>
          <a:p>
            <a:pPr algn="ctr"/>
            <a:r>
              <a:rPr lang="es-VE" sz="900" b="1" dirty="0"/>
              <a:t>estaciones de servicios en el Distrito Metropolitano</a:t>
            </a:r>
            <a:endParaRPr lang="es-ES" sz="900" b="1" dirty="0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1403648" y="1556792"/>
            <a:ext cx="1584027" cy="2016671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es-VE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4643438" y="1557338"/>
            <a:ext cx="1368425" cy="20161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s-VE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V="1">
            <a:off x="3059113" y="3860800"/>
            <a:ext cx="1368425" cy="165576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s-VE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4067944" y="1196752"/>
            <a:ext cx="1152525" cy="2873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s-VE" sz="1000" b="1" dirty="0" smtClean="0"/>
              <a:t>MANO DE OBRA</a:t>
            </a:r>
            <a:endParaRPr lang="es-VE" sz="1000" b="1" dirty="0"/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>
            <a:off x="1691680" y="3068960"/>
            <a:ext cx="792163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735013" y="2997200"/>
            <a:ext cx="236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VE"/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395536" y="2852936"/>
            <a:ext cx="13779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900" dirty="0"/>
              <a:t>Falta de mantenimiento</a:t>
            </a:r>
          </a:p>
          <a:p>
            <a:r>
              <a:rPr lang="es-VE" sz="900" dirty="0"/>
              <a:t> a cisternas</a:t>
            </a:r>
            <a:endParaRPr lang="es-ES" sz="900" dirty="0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>
            <a:off x="4355331" y="2204864"/>
            <a:ext cx="720725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3549526" y="1988840"/>
            <a:ext cx="806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900" dirty="0"/>
              <a:t>Falta de</a:t>
            </a:r>
          </a:p>
          <a:p>
            <a:r>
              <a:rPr lang="es-VE" sz="900" dirty="0"/>
              <a:t>compromiso</a:t>
            </a:r>
            <a:endParaRPr lang="es-ES" sz="900" dirty="0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 flipH="1">
            <a:off x="5364088" y="2420888"/>
            <a:ext cx="647700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6012160" y="2336304"/>
            <a:ext cx="1066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900"/>
              <a:t>Falta de personal</a:t>
            </a:r>
            <a:endParaRPr lang="es-ES" sz="900"/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>
            <a:off x="4644008" y="2852936"/>
            <a:ext cx="719137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3203848" y="2636912"/>
            <a:ext cx="1600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900" dirty="0"/>
              <a:t>Acumulación de vacaciones</a:t>
            </a:r>
          </a:p>
          <a:p>
            <a:r>
              <a:rPr lang="es-VE" sz="900" dirty="0"/>
              <a:t> y días compensatorios</a:t>
            </a:r>
            <a:endParaRPr lang="es-ES" sz="900" dirty="0"/>
          </a:p>
        </p:txBody>
      </p:sp>
      <p:sp>
        <p:nvSpPr>
          <p:cNvPr id="3097" name="Line 25"/>
          <p:cNvSpPr>
            <a:spLocks noChangeShapeType="1"/>
          </p:cNvSpPr>
          <p:nvPr/>
        </p:nvSpPr>
        <p:spPr bwMode="auto">
          <a:xfrm flipH="1">
            <a:off x="4859387" y="1772816"/>
            <a:ext cx="720725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5580112" y="1628800"/>
            <a:ext cx="1549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VE" sz="900" dirty="0"/>
              <a:t>Autonomía de conductores</a:t>
            </a:r>
            <a:endParaRPr lang="es-ES" sz="900" dirty="0"/>
          </a:p>
        </p:txBody>
      </p:sp>
      <p:sp>
        <p:nvSpPr>
          <p:cNvPr id="30" name="Line 16"/>
          <p:cNvSpPr>
            <a:spLocks noChangeShapeType="1"/>
          </p:cNvSpPr>
          <p:nvPr/>
        </p:nvSpPr>
        <p:spPr bwMode="auto">
          <a:xfrm>
            <a:off x="3347789" y="4005064"/>
            <a:ext cx="792163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2" name="31 CuadroTexto"/>
          <p:cNvSpPr txBox="1"/>
          <p:nvPr/>
        </p:nvSpPr>
        <p:spPr>
          <a:xfrm>
            <a:off x="2132340" y="3861048"/>
            <a:ext cx="12875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900" dirty="0" smtClean="0"/>
              <a:t>Falta de organización</a:t>
            </a:r>
            <a:endParaRPr lang="es-VE" sz="900" dirty="0"/>
          </a:p>
        </p:txBody>
      </p:sp>
      <p:sp>
        <p:nvSpPr>
          <p:cNvPr id="33" name="Line 25"/>
          <p:cNvSpPr>
            <a:spLocks noChangeShapeType="1"/>
          </p:cNvSpPr>
          <p:nvPr/>
        </p:nvSpPr>
        <p:spPr bwMode="auto">
          <a:xfrm flipH="1">
            <a:off x="1691680" y="1772816"/>
            <a:ext cx="720725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4" name="33 CuadroTexto"/>
          <p:cNvSpPr txBox="1"/>
          <p:nvPr/>
        </p:nvSpPr>
        <p:spPr>
          <a:xfrm>
            <a:off x="2411760" y="162880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900" dirty="0" smtClean="0"/>
              <a:t>Falta de un sistema </a:t>
            </a:r>
          </a:p>
          <a:p>
            <a:r>
              <a:rPr lang="es-VE" sz="900" dirty="0" smtClean="0"/>
              <a:t>automatizado</a:t>
            </a:r>
            <a:endParaRPr lang="es-VE" sz="900" dirty="0"/>
          </a:p>
        </p:txBody>
      </p:sp>
      <p:sp>
        <p:nvSpPr>
          <p:cNvPr id="35" name="Line 21"/>
          <p:cNvSpPr>
            <a:spLocks noChangeShapeType="1"/>
          </p:cNvSpPr>
          <p:nvPr/>
        </p:nvSpPr>
        <p:spPr bwMode="auto">
          <a:xfrm flipH="1">
            <a:off x="4140324" y="4365104"/>
            <a:ext cx="647700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6" name="35 CuadroTexto"/>
          <p:cNvSpPr txBox="1"/>
          <p:nvPr/>
        </p:nvSpPr>
        <p:spPr>
          <a:xfrm>
            <a:off x="4788024" y="4221088"/>
            <a:ext cx="18389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900" dirty="0" smtClean="0"/>
              <a:t>Sistema de notificación no fiable</a:t>
            </a:r>
            <a:endParaRPr lang="es-VE" sz="900" dirty="0"/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>
            <a:off x="2987749" y="4509120"/>
            <a:ext cx="792163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38" name="37 CuadroTexto"/>
          <p:cNvSpPr txBox="1"/>
          <p:nvPr/>
        </p:nvSpPr>
        <p:spPr>
          <a:xfrm>
            <a:off x="1783648" y="4293096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900" dirty="0" smtClean="0"/>
              <a:t>Sobrellenado o</a:t>
            </a:r>
          </a:p>
          <a:p>
            <a:r>
              <a:rPr lang="es-VE" sz="900" dirty="0" smtClean="0"/>
              <a:t> desvío de cisternas</a:t>
            </a:r>
            <a:endParaRPr lang="es-VE" sz="900" dirty="0"/>
          </a:p>
        </p:txBody>
      </p:sp>
      <p:sp>
        <p:nvSpPr>
          <p:cNvPr id="39" name="Line 21"/>
          <p:cNvSpPr>
            <a:spLocks noChangeShapeType="1"/>
          </p:cNvSpPr>
          <p:nvPr/>
        </p:nvSpPr>
        <p:spPr bwMode="auto">
          <a:xfrm flipH="1">
            <a:off x="5652120" y="2996952"/>
            <a:ext cx="647700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40" name="39 CuadroTexto"/>
          <p:cNvSpPr txBox="1"/>
          <p:nvPr/>
        </p:nvSpPr>
        <p:spPr>
          <a:xfrm>
            <a:off x="6372200" y="2852936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900" dirty="0" smtClean="0"/>
              <a:t>Contaminación de producto al </a:t>
            </a:r>
          </a:p>
          <a:p>
            <a:r>
              <a:rPr lang="es-VE" sz="900" dirty="0" smtClean="0"/>
              <a:t>realizar la descarga en la E/S</a:t>
            </a:r>
            <a:endParaRPr lang="es-VE" sz="900" dirty="0"/>
          </a:p>
        </p:txBody>
      </p:sp>
      <p:sp>
        <p:nvSpPr>
          <p:cNvPr id="41" name="Line 21"/>
          <p:cNvSpPr>
            <a:spLocks noChangeShapeType="1"/>
          </p:cNvSpPr>
          <p:nvPr/>
        </p:nvSpPr>
        <p:spPr bwMode="auto">
          <a:xfrm flipH="1">
            <a:off x="3707904" y="4869160"/>
            <a:ext cx="647700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42" name="41 CuadroTexto"/>
          <p:cNvSpPr txBox="1"/>
          <p:nvPr/>
        </p:nvSpPr>
        <p:spPr>
          <a:xfrm>
            <a:off x="4427984" y="471033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900" dirty="0" smtClean="0"/>
              <a:t>Apoyo a termoeléctricas </a:t>
            </a:r>
          </a:p>
          <a:p>
            <a:r>
              <a:rPr lang="es-VE" sz="900" dirty="0" smtClean="0"/>
              <a:t>o a otras regiones</a:t>
            </a:r>
            <a:endParaRPr lang="es-VE" sz="900" dirty="0"/>
          </a:p>
        </p:txBody>
      </p:sp>
      <p:sp>
        <p:nvSpPr>
          <p:cNvPr id="43" name="Line 16"/>
          <p:cNvSpPr>
            <a:spLocks noChangeShapeType="1"/>
          </p:cNvSpPr>
          <p:nvPr/>
        </p:nvSpPr>
        <p:spPr bwMode="auto">
          <a:xfrm>
            <a:off x="2555776" y="5085184"/>
            <a:ext cx="792163" cy="0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VE"/>
          </a:p>
        </p:txBody>
      </p:sp>
      <p:sp>
        <p:nvSpPr>
          <p:cNvPr id="44" name="43 CuadroTexto"/>
          <p:cNvSpPr txBox="1"/>
          <p:nvPr/>
        </p:nvSpPr>
        <p:spPr>
          <a:xfrm>
            <a:off x="827584" y="4931876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900" dirty="0" smtClean="0"/>
              <a:t>Inexistencia de sanciones por </a:t>
            </a:r>
          </a:p>
          <a:p>
            <a:r>
              <a:rPr lang="es-VE" sz="900" dirty="0" smtClean="0"/>
              <a:t>incumplimiento de programación</a:t>
            </a:r>
            <a:endParaRPr lang="es-VE" sz="900" dirty="0"/>
          </a:p>
        </p:txBody>
      </p:sp>
      <p:sp>
        <p:nvSpPr>
          <p:cNvPr id="47" name="Rectangle 14"/>
          <p:cNvSpPr>
            <a:spLocks noChangeArrowheads="1"/>
          </p:cNvSpPr>
          <p:nvPr/>
        </p:nvSpPr>
        <p:spPr bwMode="auto">
          <a:xfrm>
            <a:off x="899592" y="1277144"/>
            <a:ext cx="936104" cy="2796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s-VE" sz="1000" b="1" dirty="0" smtClean="0"/>
              <a:t>MÁQUINAS</a:t>
            </a:r>
            <a:endParaRPr lang="es-VE" sz="1000" b="1" dirty="0"/>
          </a:p>
        </p:txBody>
      </p:sp>
      <p:sp>
        <p:nvSpPr>
          <p:cNvPr id="48" name="Rectangle 14"/>
          <p:cNvSpPr>
            <a:spLocks noChangeArrowheads="1"/>
          </p:cNvSpPr>
          <p:nvPr/>
        </p:nvSpPr>
        <p:spPr bwMode="auto">
          <a:xfrm>
            <a:off x="2555776" y="5517232"/>
            <a:ext cx="936104" cy="2796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s-VE" sz="1000" b="1" dirty="0" smtClean="0"/>
              <a:t>MÉTODOS</a:t>
            </a:r>
            <a:endParaRPr lang="es-VE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37108" y="1052736"/>
          <a:ext cx="2058628" cy="4280020"/>
        </p:xfrm>
        <a:graphic>
          <a:graphicData uri="http://schemas.openxmlformats.org/drawingml/2006/table">
            <a:tbl>
              <a:tblPr/>
              <a:tblGrid>
                <a:gridCol w="1029314"/>
                <a:gridCol w="1029314"/>
              </a:tblGrid>
              <a:tr h="657869">
                <a:tc>
                  <a:txBody>
                    <a:bodyPr/>
                    <a:lstStyle/>
                    <a:p>
                      <a:pPr algn="ctr" fontAlgn="ctr"/>
                      <a:r>
                        <a:rPr lang="es-VE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Actividad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Frecuencia de Ocurrencia al Año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472118"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Falta de mantenimiento a cisternas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704"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Acumulación de vaciones y días compensatorios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25"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Autonomia de conductores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118"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Contaminación de producto en las E/S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118"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Sobrellanado o desvio de cisternas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118"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Sistema de notificación no fiable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650"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Apyo a termoeléctrica u otras regiones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2 Gráfico"/>
          <p:cNvGraphicFramePr/>
          <p:nvPr/>
        </p:nvGraphicFramePr>
        <p:xfrm>
          <a:off x="2339752" y="1052736"/>
          <a:ext cx="6626349" cy="4258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8 Rectángulo"/>
          <p:cNvSpPr/>
          <p:nvPr/>
        </p:nvSpPr>
        <p:spPr>
          <a:xfrm>
            <a:off x="2267744" y="1052736"/>
            <a:ext cx="6696744" cy="43204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s-VE" sz="2400" b="1" dirty="0" smtClean="0"/>
              <a:t>HISTOGRAMA DE FRECUENCIA </a:t>
            </a:r>
            <a:endParaRPr lang="es-VE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235</Words>
  <Application>Microsoft Office PowerPoint</Application>
  <PresentationFormat>Presentación en pantalla (4:3)</PresentationFormat>
  <Paragraphs>78</Paragraphs>
  <Slides>4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6" baseType="lpstr">
      <vt:lpstr>Arial</vt:lpstr>
      <vt:lpstr>Diseño predeterminado</vt:lpstr>
      <vt:lpstr>ANÁLISIS</vt:lpstr>
      <vt:lpstr>Diapositiva 2</vt:lpstr>
      <vt:lpstr>DIAGRAMA CAUSA EFECTO </vt:lpstr>
      <vt:lpstr>HISTOGRAMA DE FRECUENCIA </vt:lpstr>
    </vt:vector>
  </TitlesOfParts>
  <Company>PDVSA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TORRESAEG</dc:creator>
  <cp:lastModifiedBy>Personal</cp:lastModifiedBy>
  <cp:revision>26</cp:revision>
  <dcterms:created xsi:type="dcterms:W3CDTF">2015-07-31T19:38:02Z</dcterms:created>
  <dcterms:modified xsi:type="dcterms:W3CDTF">2015-08-01T15:51:43Z</dcterms:modified>
</cp:coreProperties>
</file>